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0"/>
  </p:notesMasterIdLst>
  <p:sldIdLst>
    <p:sldId id="256" r:id="rId2"/>
    <p:sldId id="372" r:id="rId3"/>
    <p:sldId id="314" r:id="rId4"/>
    <p:sldId id="289" r:id="rId5"/>
    <p:sldId id="315" r:id="rId6"/>
    <p:sldId id="295" r:id="rId7"/>
    <p:sldId id="368" r:id="rId8"/>
    <p:sldId id="369" r:id="rId9"/>
    <p:sldId id="370" r:id="rId10"/>
    <p:sldId id="371" r:id="rId11"/>
    <p:sldId id="354" r:id="rId12"/>
    <p:sldId id="270" r:id="rId13"/>
    <p:sldId id="286" r:id="rId14"/>
    <p:sldId id="301" r:id="rId15"/>
    <p:sldId id="356" r:id="rId16"/>
    <p:sldId id="280" r:id="rId17"/>
    <p:sldId id="298" r:id="rId18"/>
    <p:sldId id="299" r:id="rId19"/>
    <p:sldId id="358" r:id="rId20"/>
    <p:sldId id="355" r:id="rId21"/>
    <p:sldId id="374" r:id="rId22"/>
    <p:sldId id="329" r:id="rId23"/>
    <p:sldId id="331" r:id="rId24"/>
    <p:sldId id="343" r:id="rId25"/>
    <p:sldId id="362" r:id="rId26"/>
    <p:sldId id="344" r:id="rId27"/>
    <p:sldId id="363" r:id="rId28"/>
    <p:sldId id="350" r:id="rId29"/>
    <p:sldId id="347" r:id="rId30"/>
    <p:sldId id="361" r:id="rId31"/>
    <p:sldId id="353" r:id="rId32"/>
    <p:sldId id="352" r:id="rId33"/>
    <p:sldId id="348" r:id="rId34"/>
    <p:sldId id="367" r:id="rId35"/>
    <p:sldId id="366" r:id="rId36"/>
    <p:sldId id="365" r:id="rId37"/>
    <p:sldId id="373" r:id="rId38"/>
    <p:sldId id="34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8312"/>
    <a:srgbClr val="EE9025"/>
    <a:srgbClr val="4A45E7"/>
    <a:srgbClr val="89C648"/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/>
    <p:restoredTop sz="78826" autoAdjust="0"/>
  </p:normalViewPr>
  <p:slideViewPr>
    <p:cSldViewPr snapToGrid="0" snapToObjects="1">
      <p:cViewPr varScale="1">
        <p:scale>
          <a:sx n="59" d="100"/>
          <a:sy n="59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A39AC-2470-AF4A-86AA-48ECFDAEEB59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106D4-8029-AE4A-8122-64F302E51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8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61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Feasibility is the word to</a:t>
            </a:r>
            <a:r>
              <a:rPr lang="en-US" baseline="0" dirty="0" smtClean="0"/>
              <a:t> use – Hadoop or spark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04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55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78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22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only 2-dimensional, but in reality its multi-dimensional</a:t>
            </a:r>
          </a:p>
          <a:p>
            <a:r>
              <a:rPr lang="en-US" baseline="0" dirty="0" smtClean="0"/>
              <a:t>For example for a loan, we have age, credit history, gender, number of children, marital status, previous loans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27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49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55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Quality</a:t>
            </a:r>
            <a:r>
              <a:rPr lang="en-US" baseline="0" dirty="0" smtClean="0"/>
              <a:t> of the choice you get</a:t>
            </a:r>
          </a:p>
          <a:p>
            <a:r>
              <a:rPr lang="en-US" baseline="0" dirty="0" smtClean="0"/>
              <a:t>Wisdom = f(knowledge) = f(choice)</a:t>
            </a:r>
          </a:p>
          <a:p>
            <a:r>
              <a:rPr lang="en-US" baseline="0" dirty="0" smtClean="0"/>
              <a:t>Culture = f(information) = f(truth)</a:t>
            </a:r>
          </a:p>
          <a:p>
            <a:r>
              <a:rPr lang="en-US" baseline="0" dirty="0" smtClean="0"/>
              <a:t>Java – efficiency runs into memory problems</a:t>
            </a:r>
          </a:p>
          <a:p>
            <a:r>
              <a:rPr lang="en-US" baseline="0" dirty="0" smtClean="0"/>
              <a:t>Hadoop/Spark – feasibility</a:t>
            </a:r>
          </a:p>
          <a:p>
            <a:r>
              <a:rPr lang="en-US" baseline="0" dirty="0" smtClean="0"/>
              <a:t>Smart data/mahout/</a:t>
            </a:r>
            <a:r>
              <a:rPr lang="en-US" baseline="0" dirty="0" err="1" smtClean="0"/>
              <a:t>MLlib</a:t>
            </a:r>
            <a:r>
              <a:rPr lang="en-US" baseline="0" dirty="0" smtClean="0"/>
              <a:t> -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93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</a:t>
            </a:r>
            <a:r>
              <a:rPr lang="en-US" baseline="0" dirty="0" smtClean="0"/>
              <a:t>d some photos of </a:t>
            </a:r>
            <a:r>
              <a:rPr lang="en-US" baseline="0" dirty="0" err="1" smtClean="0"/>
              <a:t>srs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ntasc</a:t>
            </a:r>
            <a:r>
              <a:rPr lang="en-US" baseline="0" dirty="0" smtClean="0"/>
              <a:t>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34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their roles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5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Needs to be modified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23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Maybe add videos</a:t>
            </a:r>
          </a:p>
          <a:p>
            <a:r>
              <a:rPr lang="en-US" baseline="0" dirty="0" smtClean="0"/>
              <a:t>http://www.slideshare.net/imcsummit/imcs2015-1-devspark-after-dark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07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00" dirty="0" smtClean="0"/>
              <a:t>0.5% of data stored is actually analyzed</a:t>
            </a:r>
            <a:r>
              <a:rPr lang="en-US" sz="5900" baseline="30000" dirty="0" smtClean="0"/>
              <a:t>1</a:t>
            </a:r>
            <a:r>
              <a:rPr lang="en-US" sz="5900" baseline="0" dirty="0" smtClean="0"/>
              <a:t> </a:t>
            </a:r>
            <a:r>
              <a:rPr lang="en-US" dirty="0" smtClean="0"/>
              <a:t>Using databases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sql</a:t>
            </a:r>
            <a:r>
              <a:rPr lang="en-US" baseline="0" dirty="0" smtClean="0"/>
              <a:t> providing actually valid data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Find good explanation for smart data – a selection based on a pattern of behavior (loan problem)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Google normal data search and I’m feeling lucky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84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Needs to be modified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85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Milestones with 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01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69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structured and unstructured data</a:t>
            </a:r>
          </a:p>
          <a:p>
            <a:r>
              <a:rPr lang="en-US" dirty="0" smtClean="0"/>
              <a:t>	text</a:t>
            </a:r>
            <a:r>
              <a:rPr lang="en-US" baseline="0" dirty="0" smtClean="0"/>
              <a:t> separated by commas with no field names (such as name, age, title) – unstructured – we have a list of words separated by commas</a:t>
            </a:r>
          </a:p>
          <a:p>
            <a:r>
              <a:rPr lang="en-US" baseline="0" dirty="0" smtClean="0"/>
              <a:t>	create our own structure, NOSQL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5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30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Another example for spark – yet to add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2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8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5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4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6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24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1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3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6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0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D290233-0DD1-4A80-BB1E-9ADC3556DBB6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6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2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D290233-0DD1-4A80-BB1E-9ADC3556DBB6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91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ologyreview.com/business-report/big-data-gets-persona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59027"/>
            <a:ext cx="59436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668510" y="3637795"/>
            <a:ext cx="3192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Big Data is a Big Deal!</a:t>
            </a:r>
            <a:endParaRPr lang="en-US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33137" y="3608458"/>
            <a:ext cx="79491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Capstone Project </a:t>
            </a:r>
            <a:r>
              <a:rPr lang="en-US" sz="2000" dirty="0" smtClean="0"/>
              <a:t>2015-2016</a:t>
            </a:r>
          </a:p>
          <a:p>
            <a:r>
              <a:rPr lang="en-US" sz="2000" dirty="0"/>
              <a:t>Computer Science Department</a:t>
            </a:r>
          </a:p>
          <a:p>
            <a:r>
              <a:rPr lang="en-US" sz="2000" b="1" dirty="0" smtClean="0"/>
              <a:t>Texas Christian University</a:t>
            </a:r>
          </a:p>
          <a:p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543767"/>
            <a:ext cx="1284473" cy="65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12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286604"/>
            <a:ext cx="7543800" cy="7094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Spring 2016</a:t>
            </a:r>
            <a:endParaRPr lang="en-US" dirty="0">
              <a:solidFill>
                <a:srgbClr val="E4831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509" y="1153391"/>
            <a:ext cx="8354291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Iteration 4:</a:t>
            </a:r>
          </a:p>
          <a:p>
            <a:pPr marL="914400" lvl="1" indent="-45720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Recommendation System for Spark</a:t>
            </a:r>
          </a:p>
          <a:p>
            <a:pPr marL="914400" lvl="1" indent="-45720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K-Means Clustering on Spark</a:t>
            </a:r>
          </a:p>
          <a:p>
            <a:pPr marL="914400" lvl="1" indent="-45720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Improve Recommender’s Scalability and Reliability</a:t>
            </a:r>
          </a:p>
          <a:p>
            <a:pPr marL="914400" lvl="1" indent="-45720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Final versions of documents</a:t>
            </a:r>
          </a:p>
          <a:p>
            <a:pPr marL="1371600" lvl="2" indent="-45720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Developer’s Manual</a:t>
            </a:r>
          </a:p>
          <a:p>
            <a:pPr marL="1371600" lvl="2" indent="-45720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User’s Manual</a:t>
            </a:r>
          </a:p>
          <a:p>
            <a:pPr marL="914400" lvl="1" indent="-457200">
              <a:buClr>
                <a:srgbClr val="EE9025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914400" lvl="1" indent="-457200">
              <a:buClr>
                <a:srgbClr val="EE9025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11175" lvl="1" indent="-457200">
              <a:buClr>
                <a:srgbClr val="EE9025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Clr>
                <a:srgbClr val="EE9025"/>
              </a:buClr>
            </a:pPr>
            <a:endParaRPr lang="en-US" sz="2000" dirty="0" smtClean="0"/>
          </a:p>
          <a:p>
            <a:pPr lvl="1">
              <a:buClr>
                <a:srgbClr val="EE9025"/>
              </a:buClr>
            </a:pPr>
            <a:endParaRPr lang="en-US" sz="2000" dirty="0" smtClean="0"/>
          </a:p>
          <a:p>
            <a:pPr marL="800100" lvl="1" indent="-342900">
              <a:buClr>
                <a:srgbClr val="EE9025"/>
              </a:buCl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00100" lvl="1" indent="-342900">
              <a:buClr>
                <a:srgbClr val="EE9025"/>
              </a:buCl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Clr>
                <a:srgbClr val="EE9025"/>
              </a:buClr>
            </a:pPr>
            <a:r>
              <a:rPr lang="en-US" sz="2000" dirty="0"/>
              <a:t>		</a:t>
            </a:r>
            <a:endParaRPr lang="en-US" sz="2000" dirty="0" smtClean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07" y="1153391"/>
            <a:ext cx="3728462" cy="49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776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910" y="1219392"/>
            <a:ext cx="558416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 2 Clusters: </a:t>
            </a:r>
            <a:r>
              <a:rPr lang="en-US" sz="3000" dirty="0">
                <a:solidFill>
                  <a:srgbClr val="EE9025"/>
                </a:solidFill>
              </a:rPr>
              <a:t>3 nodes </a:t>
            </a:r>
            <a:r>
              <a:rPr lang="en-US" sz="3000" dirty="0" smtClean="0">
                <a:solidFill>
                  <a:srgbClr val="EE9025"/>
                </a:solidFill>
              </a:rPr>
              <a:t>each</a:t>
            </a:r>
            <a:endParaRPr lang="en-US" sz="3000" dirty="0">
              <a:solidFill>
                <a:srgbClr val="EE9025"/>
              </a:solidFill>
            </a:endParaRPr>
          </a:p>
          <a:p>
            <a:pPr lvl="2"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2800" dirty="0"/>
              <a:t>8 GB </a:t>
            </a:r>
            <a:r>
              <a:rPr lang="en-US" sz="2800" dirty="0" smtClean="0"/>
              <a:t>RAM</a:t>
            </a:r>
          </a:p>
          <a:p>
            <a:pPr lvl="2"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500GB HDD</a:t>
            </a:r>
          </a:p>
          <a:p>
            <a:pPr lvl="2"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 Ubuntu 15.04</a:t>
            </a:r>
          </a:p>
          <a:p>
            <a:pPr lvl="2">
              <a:buClr>
                <a:srgbClr val="EE9025"/>
              </a:buClr>
            </a:pPr>
            <a:endParaRPr lang="en-US" sz="2800" dirty="0" smtClean="0"/>
          </a:p>
          <a:p>
            <a:pPr lvl="1"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3000" dirty="0" smtClean="0">
                <a:solidFill>
                  <a:srgbClr val="EE9025"/>
                </a:solidFill>
              </a:rPr>
              <a:t>Manager-Worker</a:t>
            </a:r>
            <a:r>
              <a:rPr lang="en-US" sz="3000" dirty="0" smtClean="0"/>
              <a:t> Architecture</a:t>
            </a:r>
          </a:p>
          <a:p>
            <a:pPr lvl="2"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1 Manager</a:t>
            </a:r>
          </a:p>
          <a:p>
            <a:pPr lvl="2"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2 Workers</a:t>
            </a:r>
          </a:p>
        </p:txBody>
      </p:sp>
      <p:pic>
        <p:nvPicPr>
          <p:cNvPr id="3" name="Picture 2" descr="http://plainicon.com/dboard/userprod/2803_dd580/prod_thumb/plainicon.com-51131-512px-51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138" y="1950267"/>
            <a:ext cx="1413375" cy="1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lainicon.com/dboard/userprod/2803_dd580/prod_thumb/plainicon.com-51131-512px-51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371" y="3447532"/>
            <a:ext cx="1413375" cy="1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lainicon.com/dboard/userprod/2803_dd580/prod_thumb/plainicon.com-51131-512px-51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111" y="3447532"/>
            <a:ext cx="1413375" cy="1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39768" y="2195299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M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2416" y="3685669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3513" y="3685669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540603" y="2985157"/>
            <a:ext cx="215444" cy="4623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930117" y="2985157"/>
            <a:ext cx="164681" cy="4623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701675" y="246743"/>
            <a:ext cx="7543800" cy="927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E9025"/>
                </a:solidFill>
              </a:rPr>
              <a:t>Our Cluster</a:t>
            </a:r>
          </a:p>
          <a:p>
            <a:pPr algn="ctr"/>
            <a:r>
              <a:rPr lang="en-US" sz="2800" dirty="0" smtClean="0">
                <a:solidFill>
                  <a:srgbClr val="EE9025"/>
                </a:solidFill>
              </a:rPr>
              <a:t>Hadoop and Spark</a:t>
            </a:r>
          </a:p>
        </p:txBody>
      </p:sp>
      <p:pic>
        <p:nvPicPr>
          <p:cNvPr id="12" name="Picture 11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69338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1559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62263" y="261257"/>
            <a:ext cx="7543800" cy="7375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E9025"/>
                </a:solidFill>
              </a:rPr>
              <a:t>Apache Hadoop</a:t>
            </a:r>
            <a:endParaRPr lang="en-US" dirty="0">
              <a:solidFill>
                <a:srgbClr val="EE902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62263" y="1135063"/>
            <a:ext cx="7543800" cy="504802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/>
              <a:t>Framework for </a:t>
            </a:r>
            <a:r>
              <a:rPr lang="en-US" sz="3200" dirty="0">
                <a:solidFill>
                  <a:srgbClr val="E48312"/>
                </a:solidFill>
              </a:rPr>
              <a:t>large-scale</a:t>
            </a:r>
            <a:r>
              <a:rPr lang="en-US" sz="3200" dirty="0"/>
              <a:t>, </a:t>
            </a:r>
            <a:r>
              <a:rPr lang="en-US" sz="3200" dirty="0" smtClean="0">
                <a:solidFill>
                  <a:srgbClr val="E48312"/>
                </a:solidFill>
              </a:rPr>
              <a:t>data-intensive</a:t>
            </a:r>
            <a:r>
              <a:rPr lang="en-US" sz="3200" dirty="0"/>
              <a:t> </a:t>
            </a:r>
            <a:r>
              <a:rPr lang="en-US" sz="3200" dirty="0" smtClean="0"/>
              <a:t>deployments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E48312"/>
                </a:solidFill>
              </a:rPr>
              <a:t> </a:t>
            </a:r>
            <a:r>
              <a:rPr lang="en-US" sz="3200" dirty="0" smtClean="0">
                <a:solidFill>
                  <a:srgbClr val="EE9025"/>
                </a:solidFill>
              </a:rPr>
              <a:t>Open-source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48312"/>
                </a:solidFill>
              </a:rPr>
              <a:t> MapReduce</a:t>
            </a:r>
            <a:r>
              <a:rPr lang="en-US" sz="3200" dirty="0"/>
              <a:t> </a:t>
            </a:r>
            <a:r>
              <a:rPr lang="en-US" sz="3200" dirty="0" smtClean="0"/>
              <a:t>– Stream I/O style </a:t>
            </a:r>
            <a:r>
              <a:rPr lang="en-US" sz="3200" dirty="0"/>
              <a:t>of </a:t>
            </a:r>
            <a:r>
              <a:rPr lang="en-US" sz="3200" dirty="0" smtClean="0"/>
              <a:t>data       processing, </a:t>
            </a:r>
            <a:r>
              <a:rPr lang="en-US" sz="3200" dirty="0"/>
              <a:t>created by </a:t>
            </a:r>
            <a:r>
              <a:rPr lang="en-US" sz="3200" dirty="0" smtClean="0">
                <a:solidFill>
                  <a:srgbClr val="E48312"/>
                </a:solidFill>
              </a:rPr>
              <a:t>Google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Map</a:t>
            </a:r>
            <a:r>
              <a:rPr lang="en-US" sz="3200" dirty="0" smtClean="0">
                <a:solidFill>
                  <a:srgbClr val="E48312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–</a:t>
            </a:r>
            <a:r>
              <a:rPr lang="en-US" sz="3200" dirty="0" smtClean="0">
                <a:solidFill>
                  <a:srgbClr val="E48312"/>
                </a:solidFill>
              </a:rPr>
              <a:t> Filtering </a:t>
            </a:r>
            <a:r>
              <a:rPr lang="en-US" sz="3200" dirty="0" smtClean="0"/>
              <a:t>input line by 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Reduce</a:t>
            </a:r>
            <a:r>
              <a:rPr lang="en-US" sz="3200" dirty="0" smtClean="0">
                <a:solidFill>
                  <a:srgbClr val="E48312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–</a:t>
            </a:r>
            <a:r>
              <a:rPr lang="en-US" sz="3200" dirty="0" smtClean="0">
                <a:solidFill>
                  <a:srgbClr val="E48312"/>
                </a:solidFill>
              </a:rPr>
              <a:t> Collecting </a:t>
            </a:r>
            <a:r>
              <a:rPr lang="en-US" sz="3200" dirty="0" smtClean="0"/>
              <a:t>and</a:t>
            </a:r>
            <a:r>
              <a:rPr lang="en-US" sz="3200" dirty="0" smtClean="0">
                <a:solidFill>
                  <a:srgbClr val="E48312"/>
                </a:solidFill>
              </a:rPr>
              <a:t> processing </a:t>
            </a:r>
            <a:r>
              <a:rPr lang="en-US" sz="3200" dirty="0" smtClean="0"/>
              <a:t>filtered data</a:t>
            </a:r>
            <a:r>
              <a:rPr lang="en-US" sz="3200" dirty="0" smtClean="0">
                <a:solidFill>
                  <a:srgbClr val="E48312"/>
                </a:solidFill>
              </a:rPr>
              <a:t> </a:t>
            </a: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E48312"/>
                </a:solidFill>
              </a:rPr>
              <a:t>Write-once</a:t>
            </a:r>
            <a:r>
              <a:rPr lang="en-US" sz="3200" dirty="0" smtClean="0"/>
              <a:t> storage infrastructure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1912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1675" y="149368"/>
            <a:ext cx="7543800" cy="7214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E9025"/>
                </a:solidFill>
              </a:rPr>
              <a:t>Apache Hadoop</a:t>
            </a:r>
            <a:endParaRPr lang="en-US" dirty="0">
              <a:solidFill>
                <a:srgbClr val="EE902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1674" y="1311563"/>
            <a:ext cx="7919811" cy="40006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000" dirty="0" smtClean="0">
                <a:solidFill>
                  <a:srgbClr val="E48312"/>
                </a:solidFill>
              </a:rPr>
              <a:t>4</a:t>
            </a:r>
            <a:r>
              <a:rPr lang="en-US" sz="3000" dirty="0" smtClean="0"/>
              <a:t> Dimensions – </a:t>
            </a:r>
            <a:r>
              <a:rPr lang="en-US" sz="3000" dirty="0" smtClean="0">
                <a:solidFill>
                  <a:srgbClr val="E48312"/>
                </a:solidFill>
              </a:rPr>
              <a:t>Volume</a:t>
            </a:r>
            <a:r>
              <a:rPr lang="en-US" sz="3000" dirty="0" smtClean="0"/>
              <a:t>, </a:t>
            </a:r>
            <a:r>
              <a:rPr lang="en-US" sz="3000" dirty="0" smtClean="0">
                <a:solidFill>
                  <a:srgbClr val="E48312"/>
                </a:solidFill>
              </a:rPr>
              <a:t>Velocity</a:t>
            </a:r>
            <a:r>
              <a:rPr lang="en-US" sz="3000" dirty="0" smtClean="0"/>
              <a:t>, </a:t>
            </a:r>
            <a:r>
              <a:rPr lang="en-US" sz="3000" dirty="0" smtClean="0">
                <a:solidFill>
                  <a:srgbClr val="E48312"/>
                </a:solidFill>
              </a:rPr>
              <a:t>Variety</a:t>
            </a:r>
            <a:r>
              <a:rPr lang="en-US" sz="3000" dirty="0" smtClean="0"/>
              <a:t>, </a:t>
            </a:r>
            <a:r>
              <a:rPr lang="en-US" sz="3000" dirty="0" smtClean="0">
                <a:solidFill>
                  <a:srgbClr val="E48312"/>
                </a:solidFill>
              </a:rPr>
              <a:t>Veracity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 Both </a:t>
            </a:r>
            <a:r>
              <a:rPr lang="en-US" sz="3000" dirty="0" smtClean="0">
                <a:solidFill>
                  <a:srgbClr val="E48312"/>
                </a:solidFill>
              </a:rPr>
              <a:t>Structured</a:t>
            </a:r>
            <a:r>
              <a:rPr lang="en-US" sz="3000" dirty="0" smtClean="0"/>
              <a:t> (converted) and </a:t>
            </a:r>
            <a:r>
              <a:rPr lang="en-US" sz="3000" dirty="0" smtClean="0">
                <a:solidFill>
                  <a:srgbClr val="E48312"/>
                </a:solidFill>
              </a:rPr>
              <a:t>Unstructured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 HDFS – </a:t>
            </a:r>
            <a:r>
              <a:rPr lang="en-US" sz="3000" dirty="0">
                <a:solidFill>
                  <a:srgbClr val="E48312"/>
                </a:solidFill>
              </a:rPr>
              <a:t>B</a:t>
            </a:r>
            <a:r>
              <a:rPr lang="en-US" sz="3000" dirty="0" smtClean="0">
                <a:solidFill>
                  <a:srgbClr val="E48312"/>
                </a:solidFill>
              </a:rPr>
              <a:t>reaks</a:t>
            </a:r>
            <a:r>
              <a:rPr lang="en-US" sz="3000" dirty="0" smtClean="0"/>
              <a:t> up input data – </a:t>
            </a:r>
            <a:r>
              <a:rPr lang="en-US" sz="3000" dirty="0">
                <a:solidFill>
                  <a:srgbClr val="E48312"/>
                </a:solidFill>
              </a:rPr>
              <a:t>B</a:t>
            </a:r>
            <a:r>
              <a:rPr lang="en-US" sz="3000" dirty="0" smtClean="0">
                <a:solidFill>
                  <a:srgbClr val="E48312"/>
                </a:solidFill>
              </a:rPr>
              <a:t>locks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Stores it on compute nodes (</a:t>
            </a:r>
            <a:r>
              <a:rPr lang="en-US" sz="2800" dirty="0">
                <a:solidFill>
                  <a:srgbClr val="E48312"/>
                </a:solidFill>
              </a:rPr>
              <a:t>P</a:t>
            </a:r>
            <a:r>
              <a:rPr lang="en-US" sz="2800" dirty="0" smtClean="0">
                <a:solidFill>
                  <a:srgbClr val="E48312"/>
                </a:solidFill>
              </a:rPr>
              <a:t>arallel </a:t>
            </a:r>
            <a:r>
              <a:rPr lang="en-US" sz="2800" dirty="0">
                <a:solidFill>
                  <a:srgbClr val="E48312"/>
                </a:solidFill>
              </a:rPr>
              <a:t>P</a:t>
            </a:r>
            <a:r>
              <a:rPr lang="en-US" sz="2800" dirty="0" smtClean="0">
                <a:solidFill>
                  <a:srgbClr val="E48312"/>
                </a:solidFill>
              </a:rPr>
              <a:t>rocessing</a:t>
            </a:r>
            <a:r>
              <a:rPr lang="en-US" sz="2800" dirty="0" smtClean="0"/>
              <a:t>)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595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1675" y="476446"/>
            <a:ext cx="7543800" cy="8178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E9025"/>
                </a:solidFill>
              </a:rPr>
              <a:t>HDFS Segmentation</a:t>
            </a:r>
            <a:endParaRPr lang="en-US" dirty="0">
              <a:solidFill>
                <a:srgbClr val="EE9025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0673" y="1616137"/>
            <a:ext cx="10758488" cy="8099425"/>
          </a:xfrm>
        </p:spPr>
      </p:pic>
      <p:pic>
        <p:nvPicPr>
          <p:cNvPr id="5" name="Picture 4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468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56" y="87451"/>
            <a:ext cx="8628571" cy="5866667"/>
          </a:xfrm>
          <a:prstGeom prst="rect">
            <a:avLst/>
          </a:prstGeom>
        </p:spPr>
      </p:pic>
      <p:sp>
        <p:nvSpPr>
          <p:cNvPr id="6" name="Can 5"/>
          <p:cNvSpPr/>
          <p:nvPr/>
        </p:nvSpPr>
        <p:spPr>
          <a:xfrm>
            <a:off x="5687787" y="3159337"/>
            <a:ext cx="1224643" cy="2041071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5687786" y="699163"/>
            <a:ext cx="1224643" cy="1654629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../Development/Senior%20Design/logo/logo-main-whitebg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70114" y="6041448"/>
            <a:ext cx="5562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https://tarnbarford.net/static/journal/map-reduce_on_mongo/map-reduce-example.png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589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4269" y="290286"/>
            <a:ext cx="6841206" cy="91235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EE9025"/>
                </a:solidFill>
              </a:rPr>
              <a:t>Hadoop Map/Reduce</a:t>
            </a:r>
            <a:endParaRPr lang="en-US" dirty="0">
              <a:solidFill>
                <a:srgbClr val="EE9025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38" y="-937911"/>
            <a:ext cx="8751888" cy="6175375"/>
          </a:xfrm>
        </p:spPr>
      </p:pic>
      <p:pic>
        <p:nvPicPr>
          <p:cNvPr id="5" name="Picture 4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1773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1675" y="328551"/>
            <a:ext cx="7543800" cy="87391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E9025"/>
                </a:solidFill>
              </a:rPr>
              <a:t>Apache Spark</a:t>
            </a:r>
            <a:endParaRPr lang="en-US" dirty="0">
              <a:solidFill>
                <a:srgbClr val="EE902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1675" y="1349830"/>
            <a:ext cx="7543800" cy="438864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E48312"/>
                </a:solidFill>
              </a:rPr>
              <a:t> </a:t>
            </a:r>
            <a:r>
              <a:rPr lang="en-US" sz="3300" dirty="0" smtClean="0">
                <a:solidFill>
                  <a:srgbClr val="E48312"/>
                </a:solidFill>
              </a:rPr>
              <a:t>Open</a:t>
            </a:r>
            <a:r>
              <a:rPr lang="en-US" sz="3300" dirty="0">
                <a:solidFill>
                  <a:srgbClr val="E48312"/>
                </a:solidFill>
              </a:rPr>
              <a:t>-</a:t>
            </a:r>
            <a:r>
              <a:rPr lang="en-US" sz="3300" dirty="0" smtClean="0">
                <a:solidFill>
                  <a:srgbClr val="E48312"/>
                </a:solidFill>
              </a:rPr>
              <a:t>source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 smtClean="0"/>
              <a:t> Supports </a:t>
            </a:r>
            <a:r>
              <a:rPr lang="en-US" sz="3300" dirty="0" smtClean="0">
                <a:solidFill>
                  <a:srgbClr val="E48312"/>
                </a:solidFill>
              </a:rPr>
              <a:t>MapReduce – a.k.a. </a:t>
            </a:r>
            <a:r>
              <a:rPr lang="en-US" sz="3300" dirty="0" smtClean="0">
                <a:solidFill>
                  <a:srgbClr val="E48312"/>
                </a:solidFill>
              </a:rPr>
              <a:t>Action Transformation</a:t>
            </a:r>
            <a:endParaRPr lang="en-US" sz="3300" dirty="0" smtClean="0">
              <a:solidFill>
                <a:srgbClr val="E48312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 smtClean="0"/>
              <a:t> </a:t>
            </a:r>
            <a:r>
              <a:rPr lang="en-US" sz="3300" dirty="0" smtClean="0">
                <a:solidFill>
                  <a:srgbClr val="E48312"/>
                </a:solidFill>
              </a:rPr>
              <a:t>Lazy</a:t>
            </a:r>
            <a:r>
              <a:rPr lang="en-US" sz="3300" dirty="0" smtClean="0"/>
              <a:t> (delayed, on demand) evaluation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 smtClean="0"/>
              <a:t> </a:t>
            </a:r>
            <a:r>
              <a:rPr lang="en-US" sz="3300" dirty="0" smtClean="0">
                <a:solidFill>
                  <a:srgbClr val="E48312"/>
                </a:solidFill>
              </a:rPr>
              <a:t>In-memory</a:t>
            </a:r>
            <a:r>
              <a:rPr lang="en-US" sz="3300" dirty="0" smtClean="0"/>
              <a:t> storage and computing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 smtClean="0"/>
              <a:t> Offers APIs in Scala, Java, </a:t>
            </a:r>
            <a:r>
              <a:rPr lang="en-US" sz="3300" dirty="0" smtClean="0">
                <a:solidFill>
                  <a:srgbClr val="E48312"/>
                </a:solidFill>
              </a:rPr>
              <a:t>Python</a:t>
            </a:r>
            <a:r>
              <a:rPr lang="en-US" sz="3300" dirty="0" smtClean="0"/>
              <a:t>, R, SQL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 smtClean="0"/>
              <a:t> </a:t>
            </a:r>
            <a:r>
              <a:rPr lang="en-US" sz="3300" dirty="0" smtClean="0">
                <a:solidFill>
                  <a:srgbClr val="EE9025"/>
                </a:solidFill>
              </a:rPr>
              <a:t>Built-in</a:t>
            </a:r>
            <a:r>
              <a:rPr lang="en-US" sz="3300" dirty="0" smtClean="0"/>
              <a:t> libraries</a:t>
            </a:r>
            <a:endParaRPr lang="en-US" sz="3300" dirty="0" smtClean="0">
              <a:solidFill>
                <a:srgbClr val="E48312"/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2628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7884" y="284377"/>
            <a:ext cx="7543800" cy="88267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E9025"/>
                </a:solidFill>
              </a:rPr>
              <a:t>Apache Spark</a:t>
            </a:r>
            <a:endParaRPr lang="en-US" dirty="0">
              <a:solidFill>
                <a:srgbClr val="EE9025"/>
              </a:solidFill>
            </a:endParaRPr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04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25357" y="5301325"/>
            <a:ext cx="3728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RDD – Resilient Distributed Dataset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28" y="1886143"/>
            <a:ext cx="8057143" cy="3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065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83" y="104388"/>
            <a:ext cx="6973286" cy="586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471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78305" y="283709"/>
            <a:ext cx="7543800" cy="7177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Frog-B-Data Team</a:t>
            </a:r>
            <a:endParaRPr lang="en-US" dirty="0">
              <a:solidFill>
                <a:srgbClr val="E4831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72988"/>
            <a:ext cx="42563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200" b="1" dirty="0" smtClean="0"/>
              <a:t>Sushant Ahuja </a:t>
            </a:r>
            <a:endParaRPr lang="en-US" sz="2200" dirty="0"/>
          </a:p>
          <a:p>
            <a:pPr marL="742950" lvl="1" indent="-28575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Project </a:t>
            </a:r>
            <a:r>
              <a:rPr lang="en-US" sz="2200" dirty="0" smtClean="0"/>
              <a:t>Lead</a:t>
            </a:r>
          </a:p>
          <a:p>
            <a:pPr marL="285750" indent="-28575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200" b="1" dirty="0" smtClean="0"/>
              <a:t>Cassio </a:t>
            </a:r>
            <a:r>
              <a:rPr lang="en-US" sz="2200" b="1" dirty="0" err="1" smtClean="0"/>
              <a:t>Cristovao</a:t>
            </a:r>
            <a:endParaRPr lang="en-US" sz="2200" b="1" dirty="0"/>
          </a:p>
          <a:p>
            <a:pPr marL="742950" lvl="1" indent="-28575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Technical </a:t>
            </a:r>
            <a:r>
              <a:rPr lang="en-US" sz="2200" dirty="0" smtClean="0"/>
              <a:t>Lead</a:t>
            </a:r>
          </a:p>
          <a:p>
            <a:pPr marL="285750" indent="-28575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200" b="1" dirty="0" err="1" smtClean="0"/>
              <a:t>Sameep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Mohta</a:t>
            </a:r>
            <a:endParaRPr lang="en-US" sz="2200" b="1" dirty="0"/>
          </a:p>
          <a:p>
            <a:pPr marL="742950" lvl="1" indent="-28575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Testing </a:t>
            </a:r>
            <a:r>
              <a:rPr lang="en-US" sz="2200" dirty="0" smtClean="0"/>
              <a:t>Lead</a:t>
            </a:r>
            <a:endParaRPr lang="en-US" sz="2200" dirty="0"/>
          </a:p>
        </p:txBody>
      </p:sp>
      <p:pic>
        <p:nvPicPr>
          <p:cNvPr id="5" name="Picture 4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4" t="24089" r="26429" b="11149"/>
          <a:stretch/>
        </p:blipFill>
        <p:spPr>
          <a:xfrm>
            <a:off x="2939144" y="1303452"/>
            <a:ext cx="5306786" cy="438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636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1675" y="333829"/>
            <a:ext cx="7543800" cy="92316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E48312"/>
                </a:solidFill>
              </a:rPr>
              <a:t>Hadoop or Spark?</a:t>
            </a:r>
            <a:endParaRPr lang="en-US" dirty="0">
              <a:solidFill>
                <a:srgbClr val="E4831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1675" y="1509487"/>
            <a:ext cx="7543800" cy="4359502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EE9025"/>
                </a:solidFill>
              </a:rPr>
              <a:t>NOT</a:t>
            </a:r>
            <a:r>
              <a:rPr lang="en-US" sz="2800" dirty="0" smtClean="0">
                <a:solidFill>
                  <a:srgbClr val="E48312"/>
                </a:solidFill>
              </a:rPr>
              <a:t> </a:t>
            </a:r>
            <a:r>
              <a:rPr lang="en-US" sz="2800" dirty="0" smtClean="0"/>
              <a:t>mutually exclusive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EE9025"/>
                </a:solidFill>
              </a:rPr>
              <a:t>Database</a:t>
            </a:r>
            <a:r>
              <a:rPr lang="en-US" sz="2800" dirty="0" smtClean="0"/>
              <a:t> – HDFS or others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E48312"/>
                </a:solidFill>
              </a:rPr>
              <a:t>Rate</a:t>
            </a:r>
            <a:r>
              <a:rPr lang="en-US" sz="2800" dirty="0" smtClean="0"/>
              <a:t> of processing data</a:t>
            </a:r>
            <a:endParaRPr lang="en-US" sz="2800" dirty="0" smtClean="0">
              <a:solidFill>
                <a:srgbClr val="E48312"/>
              </a:solidFill>
            </a:endParaRP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E48312"/>
                </a:solidFill>
              </a:rPr>
              <a:t>T</a:t>
            </a:r>
            <a:r>
              <a:rPr lang="en-US" sz="2800" dirty="0" smtClean="0">
                <a:solidFill>
                  <a:srgbClr val="E48312"/>
                </a:solidFill>
              </a:rPr>
              <a:t>hird-party</a:t>
            </a:r>
            <a:r>
              <a:rPr lang="en-US" sz="2800" dirty="0" smtClean="0"/>
              <a:t> machine-learning library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E48312"/>
                </a:solidFill>
              </a:rPr>
              <a:t>N</a:t>
            </a:r>
            <a:r>
              <a:rPr lang="en-US" sz="2800" dirty="0" smtClean="0">
                <a:solidFill>
                  <a:srgbClr val="E48312"/>
                </a:solidFill>
              </a:rPr>
              <a:t>on-commercial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E48312"/>
                </a:solidFill>
              </a:rPr>
              <a:t>open-source</a:t>
            </a:r>
          </a:p>
          <a:p>
            <a:pPr marL="0" indent="0">
              <a:lnSpc>
                <a:spcPct val="170000"/>
              </a:lnSpc>
              <a:buNone/>
            </a:pPr>
            <a:endParaRPr lang="en-US" sz="2800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9474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01675" y="333829"/>
            <a:ext cx="7543800" cy="126637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Initial Tests, Recommender and Clustering</a:t>
            </a:r>
            <a:endParaRPr lang="en-US" dirty="0">
              <a:solidFill>
                <a:srgbClr val="E4831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1730829"/>
            <a:ext cx="81969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Initial Tests</a:t>
            </a:r>
          </a:p>
          <a:p>
            <a:pPr marL="742950" lvl="1" indent="-285750"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Word Count </a:t>
            </a:r>
          </a:p>
          <a:p>
            <a:pPr marL="742950" lvl="1" indent="-285750"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Matrix Multiplication</a:t>
            </a:r>
          </a:p>
          <a:p>
            <a:pPr marL="742950" lvl="1" indent="-285750">
              <a:buClr>
                <a:srgbClr val="EE9025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Recommender Systems</a:t>
            </a:r>
          </a:p>
          <a:p>
            <a:pPr>
              <a:buClr>
                <a:srgbClr val="EE9025"/>
              </a:buClr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K-Means Clustering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5873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2960" y="132416"/>
            <a:ext cx="7543800" cy="657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Word Count (Cluster)</a:t>
            </a:r>
            <a:endParaRPr lang="en-US" dirty="0">
              <a:solidFill>
                <a:srgbClr val="E4831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764697" y="2722728"/>
            <a:ext cx="249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(in minutes)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31235" y="5895833"/>
            <a:ext cx="233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 of the text file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" y="1014104"/>
            <a:ext cx="7438030" cy="484495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51128" y="1064525"/>
            <a:ext cx="259308" cy="300251"/>
          </a:xfrm>
          <a:prstGeom prst="rect">
            <a:avLst/>
          </a:prstGeom>
          <a:solidFill>
            <a:srgbClr val="EE9025"/>
          </a:solidFill>
          <a:ln>
            <a:solidFill>
              <a:srgbClr val="EE9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51128" y="1589301"/>
            <a:ext cx="259308" cy="300251"/>
          </a:xfrm>
          <a:prstGeom prst="rect">
            <a:avLst/>
          </a:prstGeom>
          <a:solidFill>
            <a:srgbClr val="89C648"/>
          </a:solidFill>
          <a:ln>
            <a:solidFill>
              <a:srgbClr val="89C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15448" y="1064525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Spark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82770" y="1583173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Hadoop</a:t>
            </a:r>
            <a:endParaRPr lang="en-US" dirty="0"/>
          </a:p>
        </p:txBody>
      </p:sp>
      <p:pic>
        <p:nvPicPr>
          <p:cNvPr id="10" name="Picture 9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4328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37483" y="741249"/>
            <a:ext cx="2565986" cy="5281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0723" y="22645"/>
            <a:ext cx="7787640" cy="507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Matrix Multiplication (Cluster)</a:t>
            </a:r>
            <a:endParaRPr lang="en-US" dirty="0">
              <a:solidFill>
                <a:srgbClr val="E4831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764697" y="2722728"/>
            <a:ext cx="249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(in minutes)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31235" y="5976777"/>
            <a:ext cx="233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 of the Matrices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25"/>
          <a:stretch/>
        </p:blipFill>
        <p:spPr>
          <a:xfrm>
            <a:off x="720723" y="741249"/>
            <a:ext cx="4416761" cy="528158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351128" y="1064525"/>
            <a:ext cx="259308" cy="300251"/>
          </a:xfrm>
          <a:prstGeom prst="rect">
            <a:avLst/>
          </a:prstGeom>
          <a:solidFill>
            <a:srgbClr val="EE9025"/>
          </a:solidFill>
          <a:ln>
            <a:solidFill>
              <a:srgbClr val="EE9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51128" y="1589301"/>
            <a:ext cx="259308" cy="300251"/>
          </a:xfrm>
          <a:prstGeom prst="rect">
            <a:avLst/>
          </a:prstGeom>
          <a:solidFill>
            <a:srgbClr val="89C648"/>
          </a:solidFill>
          <a:ln>
            <a:solidFill>
              <a:srgbClr val="89C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15448" y="1064525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Spark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682770" y="1583173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Hadoop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5"/>
          <a:stretch/>
        </p:blipFill>
        <p:spPr>
          <a:xfrm>
            <a:off x="5137484" y="741249"/>
            <a:ext cx="2709979" cy="5281584"/>
          </a:xfrm>
          <a:prstGeom prst="rect">
            <a:avLst/>
          </a:prstGeom>
        </p:spPr>
      </p:pic>
      <p:pic>
        <p:nvPicPr>
          <p:cNvPr id="12" name="Picture 11" descr="../Development/Senior%20Design/logo/logo-main-whitebg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&quot;No&quot; Symbol 25"/>
          <p:cNvSpPr/>
          <p:nvPr/>
        </p:nvSpPr>
        <p:spPr>
          <a:xfrm>
            <a:off x="6376467" y="5295331"/>
            <a:ext cx="232012" cy="27295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722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E9025"/>
                </a:solidFill>
              </a:rPr>
              <a:t>Movie Recommender-Hadoop</a:t>
            </a:r>
            <a:endParaRPr lang="en-US" dirty="0">
              <a:solidFill>
                <a:srgbClr val="EE9025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110" y="3715460"/>
            <a:ext cx="5527041" cy="222165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149" y="721162"/>
            <a:ext cx="5058967" cy="88069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848" y="3269125"/>
            <a:ext cx="2871567" cy="489879"/>
          </a:xfrm>
          <a:prstGeom prst="rect">
            <a:avLst/>
          </a:prstGeom>
        </p:spPr>
      </p:pic>
      <p:pic>
        <p:nvPicPr>
          <p:cNvPr id="6" name="Picture 5" descr="../Development/Senior%20Design/logo/logo-main-whitebg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66800" y="1601853"/>
            <a:ext cx="70648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 I have </a:t>
            </a:r>
            <a:r>
              <a:rPr lang="en-US" sz="2800" dirty="0" smtClean="0">
                <a:solidFill>
                  <a:srgbClr val="EE9025"/>
                </a:solidFill>
              </a:rPr>
              <a:t>watched</a:t>
            </a:r>
            <a:r>
              <a:rPr lang="en-US" sz="2800" dirty="0" smtClean="0"/>
              <a:t> the same movies as you. What other movies have you </a:t>
            </a:r>
            <a:r>
              <a:rPr lang="en-US" sz="2800" dirty="0" smtClean="0">
                <a:solidFill>
                  <a:srgbClr val="EE9025"/>
                </a:solidFill>
              </a:rPr>
              <a:t>watched</a:t>
            </a:r>
            <a:r>
              <a:rPr lang="en-US" sz="2800" dirty="0" smtClean="0"/>
              <a:t> that I have not?”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72992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42" y="2245742"/>
            <a:ext cx="5450235" cy="20458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562790"/>
            <a:ext cx="3306425" cy="1304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396" y="1848281"/>
            <a:ext cx="1966569" cy="505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424" y="1685284"/>
            <a:ext cx="1481553" cy="570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8424" y="4269466"/>
            <a:ext cx="1831512" cy="50510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22960" y="286604"/>
            <a:ext cx="7543800" cy="7094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E9025"/>
                </a:solidFill>
              </a:rPr>
              <a:t>Movie Recommender-Hadoop</a:t>
            </a:r>
            <a:endParaRPr lang="en-US" dirty="0">
              <a:solidFill>
                <a:srgbClr val="EE9025"/>
              </a:solidFill>
            </a:endParaRPr>
          </a:p>
        </p:txBody>
      </p:sp>
      <p:pic>
        <p:nvPicPr>
          <p:cNvPr id="8" name="Picture 7" descr="../Development/Senior%20Design/logo/logo-main-whitebg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0781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Movie Recommender-Spark</a:t>
            </a:r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5" name="Picture 4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5800" y="1382486"/>
            <a:ext cx="79139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EE9025"/>
                </a:solidFill>
              </a:rPr>
              <a:t>Collaborative Filtering: 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“I </a:t>
            </a:r>
            <a:r>
              <a:rPr lang="en-US" sz="2800" dirty="0" smtClean="0">
                <a:solidFill>
                  <a:srgbClr val="EE9025"/>
                </a:solidFill>
              </a:rPr>
              <a:t>like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same movies that you </a:t>
            </a:r>
            <a:r>
              <a:rPr lang="en-US" sz="2800" dirty="0" smtClean="0">
                <a:solidFill>
                  <a:srgbClr val="EE9025"/>
                </a:solidFill>
              </a:rPr>
              <a:t>like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What other movies did you </a:t>
            </a:r>
            <a:r>
              <a:rPr lang="en-US" sz="2800" dirty="0" smtClean="0">
                <a:solidFill>
                  <a:srgbClr val="EE9025"/>
                </a:solidFill>
              </a:rPr>
              <a:t>like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that I haven’t seen?”</a:t>
            </a:r>
          </a:p>
          <a:p>
            <a:pPr marL="285750" indent="-285750">
              <a:buClr>
                <a:srgbClr val="EE9025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EE9025"/>
                </a:solidFill>
              </a:rPr>
              <a:t>Alternating </a:t>
            </a:r>
            <a:r>
              <a:rPr lang="en-US" sz="2800" dirty="0" smtClean="0">
                <a:solidFill>
                  <a:srgbClr val="EE9025"/>
                </a:solidFill>
              </a:rPr>
              <a:t>Least Squares (ALS):</a:t>
            </a:r>
          </a:p>
          <a:p>
            <a:pPr marL="742950" lvl="1" indent="-285750"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“Effective and Scalable method of implementing Collaborative Filtering.”</a:t>
            </a:r>
          </a:p>
          <a:p>
            <a:pPr marL="742950" lvl="1" indent="-285750">
              <a:buClr>
                <a:srgbClr val="EE9025"/>
              </a:buCl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rgbClr val="EE9025"/>
              </a:buCl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EE90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257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176" y="1330843"/>
            <a:ext cx="3204169" cy="402347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22960" y="286605"/>
            <a:ext cx="7543800" cy="7420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Movie Recommender-Spark</a:t>
            </a:r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8445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2960" y="132416"/>
            <a:ext cx="7543800" cy="803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Recommender </a:t>
            </a:r>
            <a:r>
              <a:rPr lang="en-US" dirty="0">
                <a:solidFill>
                  <a:srgbClr val="E48312"/>
                </a:solidFill>
              </a:rPr>
              <a:t>C</a:t>
            </a:r>
            <a:r>
              <a:rPr lang="en-US" dirty="0" smtClean="0">
                <a:solidFill>
                  <a:srgbClr val="E48312"/>
                </a:solidFill>
              </a:rPr>
              <a:t>omparison</a:t>
            </a:r>
            <a:endParaRPr lang="en-US" dirty="0">
              <a:solidFill>
                <a:srgbClr val="E4831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957616" y="2902043"/>
            <a:ext cx="320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Time (in minutes)</a:t>
            </a:r>
            <a:endParaRPr lang="en-US" sz="2800" dirty="0"/>
          </a:p>
        </p:txBody>
      </p:sp>
      <p:pic>
        <p:nvPicPr>
          <p:cNvPr id="14" name="Picture 13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83" y="951945"/>
            <a:ext cx="6725585" cy="489345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48548" y="5689223"/>
            <a:ext cx="458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records in the input file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83150" y="1132577"/>
            <a:ext cx="259308" cy="300251"/>
          </a:xfrm>
          <a:prstGeom prst="rect">
            <a:avLst/>
          </a:prstGeom>
          <a:solidFill>
            <a:srgbClr val="EE9025"/>
          </a:solidFill>
          <a:ln>
            <a:solidFill>
              <a:srgbClr val="EE9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683150" y="1657353"/>
            <a:ext cx="259308" cy="300251"/>
          </a:xfrm>
          <a:prstGeom prst="rect">
            <a:avLst/>
          </a:prstGeom>
          <a:solidFill>
            <a:srgbClr val="89C648"/>
          </a:solidFill>
          <a:ln>
            <a:solidFill>
              <a:srgbClr val="89C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047470" y="1132577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Spark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014792" y="1651225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Hadoop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901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286605"/>
            <a:ext cx="7543800" cy="8040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K Means Clustering</a:t>
            </a:r>
            <a:endParaRPr lang="en-US" dirty="0">
              <a:solidFill>
                <a:srgbClr val="E48312"/>
              </a:solidFill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895600" y="2223651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5329382" y="3800764"/>
            <a:ext cx="152400" cy="152400"/>
          </a:xfrm>
          <a:prstGeom prst="diamond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5641113" y="2897916"/>
            <a:ext cx="152400" cy="152400"/>
          </a:xfrm>
          <a:prstGeom prst="diamond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AutoShape 26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736725" y="1447800"/>
            <a:ext cx="6569075" cy="4840288"/>
            <a:chOff x="1094" y="912"/>
            <a:chExt cx="4138" cy="3049"/>
          </a:xfrm>
        </p:grpSpPr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1488" y="912"/>
              <a:ext cx="3744" cy="2640"/>
              <a:chOff x="1488" y="912"/>
              <a:chExt cx="3744" cy="2640"/>
            </a:xfrm>
          </p:grpSpPr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1488" y="912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1488" y="3552"/>
                <a:ext cx="37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3206" y="3673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6858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ＭＳ Ｐゴシック" charset="0"/>
                </a:rPr>
                <a:t>X</a:t>
              </a:r>
            </a:p>
          </p:txBody>
        </p:sp>
        <p:sp>
          <p:nvSpPr>
            <p:cNvPr id="34" name="Text Box 35"/>
            <p:cNvSpPr txBox="1">
              <a:spLocks noChangeArrowheads="1"/>
            </p:cNvSpPr>
            <p:nvPr/>
          </p:nvSpPr>
          <p:spPr bwMode="auto">
            <a:xfrm>
              <a:off x="1094" y="1753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6858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ＭＳ Ｐゴシック" charset="0"/>
                </a:rPr>
                <a:t>Y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6135470" y="2257886"/>
            <a:ext cx="533400" cy="665163"/>
            <a:chOff x="162" y="1824"/>
            <a:chExt cx="336" cy="419"/>
          </a:xfrm>
        </p:grpSpPr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162" y="1972"/>
              <a:ext cx="33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200" b="1" dirty="0">
                  <a:latin typeface="Arial" charset="0"/>
                  <a:ea typeface="ＭＳ Ｐゴシック" charset="0"/>
                  <a:cs typeface="ＭＳ Ｐゴシック" charset="0"/>
                </a:rPr>
                <a:t>k</a:t>
              </a:r>
              <a:r>
                <a:rPr lang="en-US" sz="2200" b="1" baseline="-25000" dirty="0"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6243646" y="4038616"/>
            <a:ext cx="533400" cy="633416"/>
            <a:chOff x="141" y="1824"/>
            <a:chExt cx="336" cy="399"/>
          </a:xfrm>
          <a:solidFill>
            <a:srgbClr val="0070C0"/>
          </a:solidFill>
        </p:grpSpPr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141" y="1935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sz="2200" b="1" dirty="0">
                  <a:latin typeface="Arial" charset="0"/>
                  <a:ea typeface="ＭＳ Ｐゴシック" charset="0"/>
                  <a:cs typeface="ＭＳ Ｐゴシック" charset="0"/>
                </a:rPr>
                <a:t>k</a:t>
              </a:r>
              <a:r>
                <a:rPr lang="en-US" sz="2200" b="1" baseline="-25000" dirty="0"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3429000" y="4343400"/>
            <a:ext cx="685800" cy="533400"/>
            <a:chOff x="192" y="1824"/>
            <a:chExt cx="432" cy="336"/>
          </a:xfrm>
        </p:grpSpPr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" name="Text Box 44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sz="2200" b="1" dirty="0">
                  <a:latin typeface="Arial" charset="0"/>
                  <a:ea typeface="ＭＳ Ｐゴシック" charset="0"/>
                  <a:cs typeface="ＭＳ Ｐゴシック" charset="0"/>
                </a:rPr>
                <a:t>k</a:t>
              </a:r>
              <a:r>
                <a:rPr lang="en-US" sz="2200" b="1" baseline="-25000" dirty="0"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</p:grp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37873" y="6004105"/>
            <a:ext cx="37435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200" i="1" dirty="0">
                <a:ea typeface="ＭＳ Ｐゴシック" charset="0"/>
                <a:cs typeface="ＭＳ Ｐゴシック" charset="0"/>
              </a:rPr>
              <a:t>Source:</a:t>
            </a:r>
            <a:r>
              <a:rPr lang="en-US" sz="1200" b="0" i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www.liacs.nl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/~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putten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edu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/dbdm05/Lecture3.ppt</a:t>
            </a:r>
          </a:p>
        </p:txBody>
      </p:sp>
      <p:pic>
        <p:nvPicPr>
          <p:cNvPr id="46" name="Picture 45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5159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8305" y="375557"/>
            <a:ext cx="7543800" cy="77220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48312"/>
                </a:solidFill>
              </a:rPr>
              <a:t>Agenda</a:t>
            </a:r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7" name="Picture 6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01053" y="1444183"/>
            <a:ext cx="8386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Overview and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Milestones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Apache Hadoop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Apache Spark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Initial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Recommender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Clustering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E4831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E4831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E4831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173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814" y="905099"/>
            <a:ext cx="8098972" cy="5018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Who decides whether or not you get the loan that you applied for?</a:t>
            </a:r>
            <a:endParaRPr lang="en-US" sz="2400" dirty="0"/>
          </a:p>
          <a:p>
            <a:pPr marL="742950" lvl="1" indent="-28575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Approved Loan Cluster</a:t>
            </a:r>
          </a:p>
          <a:p>
            <a:pPr marL="742950" lvl="1" indent="-28575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Rejected Loan Cluster</a:t>
            </a:r>
          </a:p>
          <a:p>
            <a:pPr marL="742950" lvl="1" indent="-28575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Doubtful Loan Cluster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Marketing: </a:t>
            </a:r>
          </a:p>
          <a:p>
            <a:pPr marL="742950" lvl="1" indent="-28575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Helps marketers discover distinct groups in their customer bases</a:t>
            </a:r>
          </a:p>
          <a:p>
            <a:pPr marL="742950" lvl="1" indent="-28575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Develop targeted marketing programs for each group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3" name="Picture 2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22960" y="286605"/>
            <a:ext cx="7543800" cy="8040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Clustering Applications</a:t>
            </a:r>
            <a:endParaRPr lang="en-US" dirty="0">
              <a:solidFill>
                <a:srgbClr val="E4831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814" y="5998029"/>
            <a:ext cx="5459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http://www.stat.columbia.edu/~madigan/W2025/notes/clustering.pdf</a:t>
            </a:r>
          </a:p>
        </p:txBody>
      </p:sp>
    </p:spTree>
    <p:extLst>
      <p:ext uri="{BB962C8B-B14F-4D97-AF65-F5344CB8AC3E}">
        <p14:creationId xmlns:p14="http://schemas.microsoft.com/office/powerpoint/2010/main" val="1411547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1254" y="132417"/>
            <a:ext cx="8167209" cy="8351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Clustering Comparison</a:t>
            </a:r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14" name="Picture 13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955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3"/>
          <a:stretch/>
        </p:blipFill>
        <p:spPr>
          <a:xfrm>
            <a:off x="6485021" y="967610"/>
            <a:ext cx="1359567" cy="498561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36139" y="1263470"/>
            <a:ext cx="226963" cy="219514"/>
          </a:xfrm>
          <a:prstGeom prst="rect">
            <a:avLst/>
          </a:prstGeom>
          <a:solidFill>
            <a:srgbClr val="EE9025"/>
          </a:solidFill>
          <a:ln>
            <a:solidFill>
              <a:srgbClr val="EE9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36139" y="1788246"/>
            <a:ext cx="226963" cy="219514"/>
          </a:xfrm>
          <a:prstGeom prst="rect">
            <a:avLst/>
          </a:prstGeom>
          <a:solidFill>
            <a:srgbClr val="89C648"/>
          </a:solidFill>
          <a:ln>
            <a:solidFill>
              <a:srgbClr val="89C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052333" y="1199007"/>
            <a:ext cx="139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Spark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019655" y="1717655"/>
            <a:ext cx="139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Hadoop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302733" y="5842238"/>
            <a:ext cx="458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records in the input file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958794" y="2823484"/>
            <a:ext cx="320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Time (in minutes)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64"/>
          <a:stretch/>
        </p:blipFill>
        <p:spPr>
          <a:xfrm>
            <a:off x="1042282" y="967611"/>
            <a:ext cx="5430707" cy="49856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83150" y="1132577"/>
            <a:ext cx="259308" cy="300251"/>
          </a:xfrm>
          <a:prstGeom prst="rect">
            <a:avLst/>
          </a:prstGeom>
          <a:solidFill>
            <a:srgbClr val="EE9025"/>
          </a:solidFill>
          <a:ln>
            <a:solidFill>
              <a:srgbClr val="EE9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83150" y="1657353"/>
            <a:ext cx="259308" cy="300251"/>
          </a:xfrm>
          <a:prstGeom prst="rect">
            <a:avLst/>
          </a:prstGeom>
          <a:solidFill>
            <a:srgbClr val="89C648"/>
          </a:solidFill>
          <a:ln>
            <a:solidFill>
              <a:srgbClr val="89C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47470" y="1132577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Spark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14792" y="1651225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Hadoop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02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1675" y="333829"/>
            <a:ext cx="7543800" cy="9231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E48312"/>
                </a:solidFill>
              </a:rPr>
              <a:t>Hadoop or Spark?</a:t>
            </a:r>
            <a:br>
              <a:rPr lang="en-US" dirty="0" smtClean="0">
                <a:solidFill>
                  <a:srgbClr val="E48312"/>
                </a:solidFill>
              </a:rPr>
            </a:br>
            <a:r>
              <a:rPr lang="en-US" dirty="0" smtClean="0">
                <a:solidFill>
                  <a:srgbClr val="E48312"/>
                </a:solidFill>
              </a:rPr>
              <a:t>(</a:t>
            </a:r>
            <a:r>
              <a:rPr lang="en-US" sz="4400" dirty="0" smtClean="0">
                <a:solidFill>
                  <a:srgbClr val="E48312"/>
                </a:solidFill>
              </a:rPr>
              <a:t>Based on a cluster of 1 M and 2 W)</a:t>
            </a:r>
            <a:endParaRPr lang="en-US" sz="4400" dirty="0">
              <a:solidFill>
                <a:srgbClr val="E4831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1675" y="1509487"/>
            <a:ext cx="7543800" cy="435950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 Hadoop – </a:t>
            </a:r>
            <a:r>
              <a:rPr lang="en-US" sz="2800" dirty="0" smtClean="0">
                <a:solidFill>
                  <a:srgbClr val="EE9025"/>
                </a:solidFill>
              </a:rPr>
              <a:t>Huge datasets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 Spark – </a:t>
            </a:r>
            <a:r>
              <a:rPr lang="en-US" sz="2800" dirty="0" smtClean="0">
                <a:solidFill>
                  <a:srgbClr val="EE9025"/>
                </a:solidFill>
              </a:rPr>
              <a:t>Computational</a:t>
            </a:r>
            <a:r>
              <a:rPr lang="en-US" sz="2800" dirty="0" smtClean="0"/>
              <a:t> capability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 Spark – Degrades on </a:t>
            </a:r>
            <a:r>
              <a:rPr lang="en-US" sz="2800" dirty="0" smtClean="0">
                <a:solidFill>
                  <a:srgbClr val="EE9025"/>
                </a:solidFill>
              </a:rPr>
              <a:t>I/O swapping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800" dirty="0" smtClean="0"/>
              <a:t> </a:t>
            </a:r>
          </a:p>
          <a:p>
            <a:pPr marL="0" indent="0">
              <a:lnSpc>
                <a:spcPct val="170000"/>
              </a:lnSpc>
              <a:buNone/>
            </a:pPr>
            <a:endParaRPr lang="en-US" sz="2800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544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286604"/>
            <a:ext cx="7543800" cy="7094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Technical Challenges</a:t>
            </a:r>
            <a:endParaRPr lang="en-US" dirty="0">
              <a:solidFill>
                <a:srgbClr val="E4831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263" y="1219200"/>
            <a:ext cx="83739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E48312"/>
                </a:solidFill>
              </a:rPr>
              <a:t>Multiple Reducer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Problem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48312"/>
                </a:solidFill>
              </a:rPr>
              <a:t>A</a:t>
            </a:r>
            <a:r>
              <a:rPr lang="en-US" sz="2800" dirty="0" smtClean="0">
                <a:solidFill>
                  <a:srgbClr val="E48312"/>
                </a:solidFill>
              </a:rPr>
              <a:t>mount of data</a:t>
            </a:r>
          </a:p>
          <a:p>
            <a:pPr marL="742950" lvl="1" indent="-285750">
              <a:lnSpc>
                <a:spcPct val="200000"/>
              </a:lnSpc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Co-occurrence algorithm</a:t>
            </a:r>
          </a:p>
          <a:p>
            <a:pPr marL="742950" lvl="1" indent="-285750">
              <a:lnSpc>
                <a:spcPct val="200000"/>
              </a:lnSpc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Dumping clusters: K-Means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E48312"/>
                </a:solidFill>
              </a:rPr>
              <a:t>Quality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Recommendations</a:t>
            </a:r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2649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286604"/>
            <a:ext cx="7543800" cy="7094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General Challenges</a:t>
            </a:r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3" name="Picture 2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89857" y="1349829"/>
            <a:ext cx="8131629" cy="441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045" y="1469571"/>
            <a:ext cx="81316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Punctuality</a:t>
            </a:r>
          </a:p>
          <a:p>
            <a:pPr marL="285750" indent="-285750">
              <a:lnSpc>
                <a:spcPct val="20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Updating Documents after each Iteration</a:t>
            </a:r>
          </a:p>
          <a:p>
            <a:pPr marL="285750" indent="-285750">
              <a:lnSpc>
                <a:spcPct val="20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able to work from home</a:t>
            </a:r>
          </a:p>
          <a:p>
            <a:pPr marL="285750" indent="-285750">
              <a:lnSpc>
                <a:spcPct val="20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Rapidly changing software versions</a:t>
            </a:r>
          </a:p>
          <a:p>
            <a:endParaRPr lang="en-US" dirty="0" smtClean="0">
              <a:solidFill>
                <a:srgbClr val="EE902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EE90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418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286604"/>
            <a:ext cx="7543800" cy="7094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Presentations</a:t>
            </a:r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3" name="Picture 2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r="23453"/>
          <a:stretch/>
        </p:blipFill>
        <p:spPr>
          <a:xfrm>
            <a:off x="152399" y="2198132"/>
            <a:ext cx="4365605" cy="3587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19949" r="12143" b="2379"/>
          <a:stretch/>
        </p:blipFill>
        <p:spPr>
          <a:xfrm>
            <a:off x="4748226" y="2198132"/>
            <a:ext cx="4137225" cy="2677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2229" y="1612651"/>
            <a:ext cx="400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TCU Student Research Symposium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8225" y="1612651"/>
            <a:ext cx="413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North Texas Area Student Conference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556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286604"/>
            <a:ext cx="7543800" cy="7094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Acknowledgements</a:t>
            </a:r>
            <a:endParaRPr lang="en-US" dirty="0">
              <a:solidFill>
                <a:srgbClr val="E4831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895" y="1322614"/>
            <a:ext cx="82459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Client</a:t>
            </a:r>
          </a:p>
          <a:p>
            <a:pPr marL="742950" lvl="1" indent="-285750"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 Antonio Sanchez</a:t>
            </a:r>
          </a:p>
          <a:p>
            <a:pPr marL="285750" indent="-285750"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Advisor</a:t>
            </a:r>
          </a:p>
          <a:p>
            <a:pPr marL="742950" lvl="1" indent="-285750"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 Donnell Payne</a:t>
            </a:r>
          </a:p>
          <a:p>
            <a:pPr marL="285750" indent="-285750"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Systems Admin</a:t>
            </a:r>
          </a:p>
          <a:p>
            <a:pPr marL="742950" lvl="1" indent="-285750"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Mr. Billy Farmer</a:t>
            </a:r>
          </a:p>
          <a:p>
            <a:pPr marL="285750" indent="-285750"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Advice on Complex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lgorithms</a:t>
            </a:r>
          </a:p>
          <a:p>
            <a:pPr marL="742950" lvl="1" indent="-285750"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 Eric Hanson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0564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14103" y="2545676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Recommended Movies</a:t>
            </a:r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7489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2088476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Thank you!</a:t>
            </a:r>
          </a:p>
          <a:p>
            <a:pPr algn="ctr"/>
            <a:endParaRPr lang="en-US" dirty="0" smtClean="0">
              <a:solidFill>
                <a:srgbClr val="E48312"/>
              </a:solidFill>
            </a:endParaRPr>
          </a:p>
          <a:p>
            <a:pPr algn="ctr"/>
            <a:r>
              <a:rPr lang="en-US" dirty="0" smtClean="0">
                <a:solidFill>
                  <a:srgbClr val="E48312"/>
                </a:solidFill>
              </a:rPr>
              <a:t>Questions</a:t>
            </a:r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3" name="Picture 2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6940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1675" y="237217"/>
            <a:ext cx="7543800" cy="74975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E9025"/>
                </a:solidFill>
              </a:rPr>
              <a:t>Project Background</a:t>
            </a:r>
            <a:endParaRPr lang="en-US" dirty="0">
              <a:solidFill>
                <a:srgbClr val="EE902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1675" y="1117600"/>
            <a:ext cx="7543800" cy="5026025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900" dirty="0" smtClean="0"/>
              <a:t> Big Data </a:t>
            </a:r>
            <a:r>
              <a:rPr lang="en-US" sz="5900" dirty="0" smtClean="0">
                <a:solidFill>
                  <a:srgbClr val="E48312"/>
                </a:solidFill>
              </a:rPr>
              <a:t>Revolution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900" dirty="0" smtClean="0"/>
              <a:t>Phones, Tablets, Laptops, Computers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900" dirty="0" smtClean="0"/>
              <a:t>Credit Cards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900" dirty="0" smtClean="0"/>
              <a:t>Transport Systems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900" dirty="0" smtClean="0"/>
              <a:t>0.5% </a:t>
            </a:r>
            <a:r>
              <a:rPr lang="en-US" sz="5900" dirty="0"/>
              <a:t>of data stored is actually </a:t>
            </a:r>
            <a:r>
              <a:rPr lang="en-US" sz="5900" dirty="0" smtClean="0"/>
              <a:t>analyzed</a:t>
            </a:r>
            <a:r>
              <a:rPr lang="en-US" sz="5900" baseline="30000" dirty="0" smtClean="0"/>
              <a:t>1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900" dirty="0" smtClean="0"/>
              <a:t> </a:t>
            </a:r>
            <a:r>
              <a:rPr lang="en-US" sz="5900" dirty="0" smtClean="0">
                <a:solidFill>
                  <a:srgbClr val="E48312"/>
                </a:solidFill>
              </a:rPr>
              <a:t>Smart</a:t>
            </a:r>
            <a:r>
              <a:rPr lang="en-US" sz="5900" dirty="0" smtClean="0"/>
              <a:t> Data: Selection based on a pattern of behavior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700" dirty="0" smtClean="0">
                <a:solidFill>
                  <a:srgbClr val="EE9025"/>
                </a:solidFill>
              </a:rPr>
              <a:t>Google</a:t>
            </a:r>
            <a:r>
              <a:rPr lang="en-US" sz="5700" dirty="0" smtClean="0"/>
              <a:t>: I’m Feeling lucky</a:t>
            </a:r>
            <a:endParaRPr lang="en-US" sz="5700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900" dirty="0" smtClean="0">
                <a:solidFill>
                  <a:srgbClr val="E48312"/>
                </a:solidFill>
              </a:rPr>
              <a:t>Recommendation</a:t>
            </a:r>
            <a:r>
              <a:rPr lang="en-US" sz="5900" dirty="0" smtClean="0"/>
              <a:t> Systems</a:t>
            </a:r>
          </a:p>
          <a:p>
            <a:pPr lvl="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100" dirty="0" smtClean="0"/>
              <a:t>Netflix, Amazon, Facebook</a:t>
            </a:r>
          </a:p>
          <a:p>
            <a:pPr marL="384048" lvl="2" indent="0">
              <a:buNone/>
            </a:pPr>
            <a:endParaRPr lang="en-US" dirty="0" smtClean="0"/>
          </a:p>
          <a:p>
            <a:pPr marL="384048" lvl="2" indent="0">
              <a:buNone/>
            </a:pPr>
            <a:endParaRPr lang="en-US" dirty="0"/>
          </a:p>
          <a:p>
            <a:pPr marL="384048" lvl="2" indent="0">
              <a:buNone/>
            </a:pPr>
            <a:endParaRPr lang="en-US" sz="1700" dirty="0" smtClean="0"/>
          </a:p>
          <a:p>
            <a:pPr marL="384048" lvl="2" indent="0">
              <a:buNone/>
            </a:pPr>
            <a:endParaRPr lang="en-US" sz="1700" dirty="0"/>
          </a:p>
          <a:p>
            <a:pPr marL="384048" lvl="2" indent="0">
              <a:buNone/>
            </a:pPr>
            <a:endParaRPr lang="en-US" sz="1700" dirty="0" smtClean="0"/>
          </a:p>
          <a:p>
            <a:pPr marL="384048" lvl="2" indent="0">
              <a:buNone/>
            </a:pPr>
            <a:r>
              <a:rPr lang="en-US" sz="1700" dirty="0" smtClean="0"/>
              <a:t>1. Source: </a:t>
            </a:r>
            <a:r>
              <a:rPr lang="en-US" sz="1700" dirty="0">
                <a:hlinkClick r:id="rId3"/>
              </a:rPr>
              <a:t>https://www.technologyreview.com/business-report/big-data-gets-personal</a:t>
            </a:r>
            <a:r>
              <a:rPr lang="en-US" sz="1700" dirty="0" smtClean="0">
                <a:hlinkClick r:id="rId3"/>
              </a:rPr>
              <a:t>/</a:t>
            </a:r>
            <a:r>
              <a:rPr lang="en-US" sz="1700" dirty="0" smtClean="0"/>
              <a:t> Published in May 2013</a:t>
            </a:r>
            <a:endParaRPr lang="en-US" sz="1700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7986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1675" y="246743"/>
            <a:ext cx="7543800" cy="662668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EE9025"/>
                </a:solidFill>
              </a:rPr>
              <a:t>Goals</a:t>
            </a:r>
            <a:endParaRPr lang="en-US" dirty="0">
              <a:solidFill>
                <a:srgbClr val="EE902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1675" y="1147548"/>
            <a:ext cx="7803696" cy="49339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 Performance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 smtClean="0"/>
              <a:t>Hadoop vs Spark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Speed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Size of data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Efficiency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 Validate </a:t>
            </a:r>
            <a:r>
              <a:rPr lang="en-US" sz="3600" dirty="0" smtClean="0">
                <a:solidFill>
                  <a:srgbClr val="EE9025"/>
                </a:solidFill>
              </a:rPr>
              <a:t>feasibility</a:t>
            </a:r>
            <a:endParaRPr lang="en-US" sz="3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E48312"/>
                </a:solidFill>
              </a:rPr>
              <a:t>Predict </a:t>
            </a:r>
            <a:r>
              <a:rPr lang="en-US" sz="3600" dirty="0" smtClean="0"/>
              <a:t>data - recommendation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 smtClean="0"/>
              <a:t> </a:t>
            </a:r>
            <a:r>
              <a:rPr lang="en-US" sz="3000" dirty="0" smtClean="0"/>
              <a:t>‘</a:t>
            </a:r>
            <a:r>
              <a:rPr lang="en-US" sz="3000" dirty="0" smtClean="0">
                <a:solidFill>
                  <a:srgbClr val="E48312"/>
                </a:solidFill>
              </a:rPr>
              <a:t>Big</a:t>
            </a:r>
            <a:r>
              <a:rPr lang="en-US" sz="3000" dirty="0" smtClean="0"/>
              <a:t> </a:t>
            </a:r>
            <a:r>
              <a:rPr lang="en-US" sz="3000" dirty="0"/>
              <a:t>Data’ 	 </a:t>
            </a:r>
            <a:r>
              <a:rPr lang="en-US" sz="3000" dirty="0" smtClean="0"/>
              <a:t>    ‘</a:t>
            </a:r>
            <a:r>
              <a:rPr lang="en-US" sz="3000" dirty="0" smtClean="0">
                <a:solidFill>
                  <a:srgbClr val="E48312"/>
                </a:solidFill>
              </a:rPr>
              <a:t>Smart</a:t>
            </a:r>
            <a:r>
              <a:rPr lang="en-US" sz="3000" dirty="0" smtClean="0"/>
              <a:t> </a:t>
            </a:r>
            <a:r>
              <a:rPr lang="en-US" sz="3000" dirty="0"/>
              <a:t>Data</a:t>
            </a:r>
            <a:r>
              <a:rPr lang="en-US" sz="3000" dirty="0" smtClean="0"/>
              <a:t>’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2755077" y="5254162"/>
            <a:ext cx="10450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079" y="1588653"/>
            <a:ext cx="2529396" cy="655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980" y="2414832"/>
            <a:ext cx="1838112" cy="93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981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8049" y="217714"/>
            <a:ext cx="7543800" cy="79253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E9025"/>
                </a:solidFill>
              </a:rPr>
              <a:t>Project Technologies</a:t>
            </a:r>
            <a:endParaRPr lang="en-US" dirty="0">
              <a:solidFill>
                <a:srgbClr val="EE902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08049" y="1439316"/>
            <a:ext cx="7543800" cy="402272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E48312"/>
                </a:solidFill>
              </a:rPr>
              <a:t>Java</a:t>
            </a:r>
            <a:r>
              <a:rPr lang="en-US" sz="2800" dirty="0" smtClean="0"/>
              <a:t> Virtual Machine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E48312"/>
                </a:solidFill>
                <a:cs typeface="Arial" panose="020B0604020202020204" pitchFamily="34" charset="0"/>
              </a:rPr>
              <a:t>Eclipse</a:t>
            </a:r>
            <a:r>
              <a:rPr lang="en-US" sz="2800" dirty="0">
                <a:cs typeface="Arial" panose="020B0604020202020204" pitchFamily="34" charset="0"/>
              </a:rPr>
              <a:t> IDE</a:t>
            </a:r>
            <a:endParaRPr lang="en-US" sz="28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 Apache </a:t>
            </a:r>
            <a:r>
              <a:rPr lang="en-US" sz="2800" dirty="0" smtClean="0">
                <a:solidFill>
                  <a:srgbClr val="E48312"/>
                </a:solidFill>
              </a:rPr>
              <a:t>Hadoop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 Apache </a:t>
            </a:r>
            <a:r>
              <a:rPr lang="en-US" sz="2800" dirty="0" smtClean="0">
                <a:solidFill>
                  <a:srgbClr val="E48312"/>
                </a:solidFill>
              </a:rPr>
              <a:t>Spark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E48312"/>
                </a:solidFill>
              </a:rPr>
              <a:t>Maven</a:t>
            </a:r>
            <a:r>
              <a:rPr lang="en-US" sz="2800" dirty="0" smtClean="0"/>
              <a:t> for Hadoop and Spark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E48312"/>
                </a:solidFill>
              </a:rPr>
              <a:t>Mahout</a:t>
            </a:r>
            <a:r>
              <a:rPr lang="en-US" sz="2800" dirty="0" smtClean="0"/>
              <a:t> on Hadoop systems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E48312"/>
                </a:solidFill>
              </a:rPr>
              <a:t>MLlib</a:t>
            </a:r>
            <a:r>
              <a:rPr lang="en-US" sz="2800" dirty="0" smtClean="0">
                <a:solidFill>
                  <a:srgbClr val="E48312"/>
                </a:solidFill>
              </a:rPr>
              <a:t> </a:t>
            </a:r>
            <a:r>
              <a:rPr lang="en-US" sz="2800" dirty="0" smtClean="0"/>
              <a:t>on Spark systems</a:t>
            </a:r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9723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286604"/>
            <a:ext cx="7543800" cy="7094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Milestones</a:t>
            </a:r>
            <a:endParaRPr lang="en-US" dirty="0">
              <a:solidFill>
                <a:srgbClr val="E4831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509" y="1153391"/>
            <a:ext cx="83542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Iteration 1 					15 December, 2015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Iteration 2					2 February, 2016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Iteration 3					3 March, 2016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Iteration 4					6 April, 2016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SRS						8 April, 2016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NTASC Presentation				16 April, 2016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Final Presentation				28 April, 2016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Complete Documentation				2</a:t>
            </a:r>
            <a:r>
              <a:rPr lang="en-US" sz="2000" dirty="0" smtClean="0"/>
              <a:t> May, 2016</a:t>
            </a:r>
            <a:endParaRPr lang="en-US" sz="2000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909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286604"/>
            <a:ext cx="7543800" cy="7094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Fall 2015</a:t>
            </a:r>
            <a:endParaRPr lang="en-US" dirty="0">
              <a:solidFill>
                <a:srgbClr val="E4831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509" y="1153391"/>
            <a:ext cx="835429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Project Selection</a:t>
            </a:r>
          </a:p>
          <a:p>
            <a:pPr>
              <a:buClr>
                <a:srgbClr val="EE9025"/>
              </a:buClr>
            </a:pPr>
            <a:endParaRPr lang="en-US" sz="2400" dirty="0" smtClean="0"/>
          </a:p>
          <a:p>
            <a:pPr marL="342900" indent="-34290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Iteration 1:</a:t>
            </a:r>
          </a:p>
          <a:p>
            <a:pPr marL="800100" lvl="1" indent="-34290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Setting up Hadoop and Spark on 6 Linux machines</a:t>
            </a:r>
          </a:p>
          <a:p>
            <a:pPr marL="800100" lvl="1" indent="-34290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Initial Software Tests</a:t>
            </a:r>
          </a:p>
          <a:p>
            <a:pPr marL="800100" lvl="1" indent="-34290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Initial Documentation</a:t>
            </a:r>
          </a:p>
          <a:p>
            <a:pPr marL="1257300" lvl="2" indent="-34290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Project Plan v1.0</a:t>
            </a:r>
          </a:p>
          <a:p>
            <a:pPr marL="1257300" lvl="2" indent="-34290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Project Requirements v1.0</a:t>
            </a:r>
          </a:p>
          <a:p>
            <a:pPr marL="1257300" lvl="2" indent="-34290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Project Design v1.0</a:t>
            </a:r>
            <a:r>
              <a:rPr lang="en-US" sz="2000" dirty="0"/>
              <a:t>	</a:t>
            </a:r>
            <a:endParaRPr lang="en-US" sz="2000" dirty="0" smtClean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3566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286604"/>
            <a:ext cx="7543800" cy="7094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E48312"/>
                </a:solidFill>
              </a:rPr>
              <a:t>Spring 2016</a:t>
            </a:r>
            <a:endParaRPr lang="en-US" dirty="0">
              <a:solidFill>
                <a:srgbClr val="E4831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509" y="1153391"/>
            <a:ext cx="835429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Iteration </a:t>
            </a:r>
            <a:r>
              <a:rPr lang="en-US" sz="2800" dirty="0"/>
              <a:t>2</a:t>
            </a:r>
            <a:r>
              <a:rPr lang="en-US" sz="2800" dirty="0" smtClean="0"/>
              <a:t>:</a:t>
            </a:r>
          </a:p>
          <a:p>
            <a:pPr marL="914400" lvl="1" indent="-45720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luster of nodes, Hadoop </a:t>
            </a:r>
            <a:r>
              <a:rPr lang="en-US" sz="2400" dirty="0"/>
              <a:t>&amp;</a:t>
            </a:r>
            <a:r>
              <a:rPr lang="en-US" sz="2400" dirty="0" smtClean="0"/>
              <a:t> Spark</a:t>
            </a:r>
          </a:p>
          <a:p>
            <a:pPr marL="914400" lvl="1" indent="-45720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Starting to understand basic recommender algorithms</a:t>
            </a:r>
          </a:p>
          <a:p>
            <a:pPr marL="914400" lvl="1" indent="-45720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Revision of all the documents to v2.0</a:t>
            </a:r>
            <a:endParaRPr lang="en-US" sz="2400" dirty="0"/>
          </a:p>
          <a:p>
            <a:pPr marL="457200" indent="-457200">
              <a:buClr>
                <a:srgbClr val="EE9025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Iteration 3: </a:t>
            </a:r>
          </a:p>
          <a:p>
            <a:pPr marL="914400" lvl="1" indent="-45720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Recommendation System on Hadoop</a:t>
            </a:r>
          </a:p>
          <a:p>
            <a:pPr marL="914400" lvl="1" indent="-45720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K-Means Clustering on Hadoop</a:t>
            </a:r>
          </a:p>
          <a:p>
            <a:pPr marL="914400" lvl="1" indent="-457200">
              <a:lnSpc>
                <a:spcPct val="150000"/>
              </a:lnSpc>
              <a:buClr>
                <a:srgbClr val="EE9025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Revision of all the documents to v3.0</a:t>
            </a:r>
            <a:endParaRPr lang="en-US" sz="2400" dirty="0"/>
          </a:p>
          <a:p>
            <a:pPr marL="511175" lvl="1" indent="-457200">
              <a:buClr>
                <a:srgbClr val="EE9025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Clr>
                <a:srgbClr val="EE9025"/>
              </a:buClr>
            </a:pPr>
            <a:endParaRPr lang="en-US" sz="2000" dirty="0" smtClean="0"/>
          </a:p>
          <a:p>
            <a:pPr lvl="1">
              <a:buClr>
                <a:srgbClr val="EE9025"/>
              </a:buClr>
            </a:pPr>
            <a:endParaRPr lang="en-US" sz="2000" dirty="0" smtClean="0"/>
          </a:p>
          <a:p>
            <a:pPr marL="800100" lvl="1" indent="-342900">
              <a:buClr>
                <a:srgbClr val="EE9025"/>
              </a:buCl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00100" lvl="1" indent="-342900">
              <a:buClr>
                <a:srgbClr val="EE9025"/>
              </a:buCl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Clr>
                <a:srgbClr val="EE9025"/>
              </a:buClr>
            </a:pPr>
            <a:r>
              <a:rPr lang="en-US" sz="2000" dirty="0"/>
              <a:t>		</a:t>
            </a:r>
            <a:endParaRPr lang="en-US" sz="2000" dirty="0" smtClean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9553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4491</TotalTime>
  <Words>962</Words>
  <Application>Microsoft Office PowerPoint</Application>
  <PresentationFormat>On-screen Show (4:3)</PresentationFormat>
  <Paragraphs>289</Paragraphs>
  <Slides>38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ＭＳ Ｐゴシック</vt:lpstr>
      <vt:lpstr>Arial</vt:lpstr>
      <vt:lpstr>Calibri</vt:lpstr>
      <vt:lpstr>Calibri Light</vt:lpstr>
      <vt:lpstr>Retrospect</vt:lpstr>
      <vt:lpstr>PowerPoint Presentation</vt:lpstr>
      <vt:lpstr>PowerPoint Presentation</vt:lpstr>
      <vt:lpstr>Agenda</vt:lpstr>
      <vt:lpstr>Project Background</vt:lpstr>
      <vt:lpstr>Goals</vt:lpstr>
      <vt:lpstr>Project Technologies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Apache Hadoop</vt:lpstr>
      <vt:lpstr>Apache Hadoop</vt:lpstr>
      <vt:lpstr>HDFS Segmentation</vt:lpstr>
      <vt:lpstr>PowerPoint Presentation</vt:lpstr>
      <vt:lpstr>Hadoop Map/Reduce</vt:lpstr>
      <vt:lpstr>Apache Spark</vt:lpstr>
      <vt:lpstr>Apache Spark</vt:lpstr>
      <vt:lpstr>PowerPoint Presentation</vt:lpstr>
      <vt:lpstr>Hadoop or Spark?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Hadoop or Spark? (Based on a cluster of 1 M and 2 W)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 User</dc:creator>
  <cp:lastModifiedBy>sushant</cp:lastModifiedBy>
  <cp:revision>543</cp:revision>
  <dcterms:created xsi:type="dcterms:W3CDTF">2015-10-08T00:27:08Z</dcterms:created>
  <dcterms:modified xsi:type="dcterms:W3CDTF">2016-04-28T00:57:18Z</dcterms:modified>
</cp:coreProperties>
</file>